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5" r:id="rId24"/>
    <p:sldId id="331" r:id="rId25"/>
    <p:sldId id="332" r:id="rId26"/>
    <p:sldId id="333" r:id="rId27"/>
    <p:sldId id="334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310" r:id="rId36"/>
    <p:sldId id="286" r:id="rId37"/>
    <p:sldId id="287" r:id="rId38"/>
    <p:sldId id="288" r:id="rId39"/>
    <p:sldId id="289" r:id="rId40"/>
    <p:sldId id="290" r:id="rId41"/>
    <p:sldId id="292" r:id="rId42"/>
    <p:sldId id="293" r:id="rId43"/>
    <p:sldId id="294" r:id="rId44"/>
    <p:sldId id="295" r:id="rId45"/>
    <p:sldId id="315" r:id="rId46"/>
    <p:sldId id="316" r:id="rId47"/>
    <p:sldId id="317" r:id="rId48"/>
    <p:sldId id="318" r:id="rId49"/>
    <p:sldId id="319" r:id="rId50"/>
    <p:sldId id="320" r:id="rId51"/>
    <p:sldId id="322" r:id="rId52"/>
    <p:sldId id="323" r:id="rId53"/>
    <p:sldId id="324" r:id="rId54"/>
    <p:sldId id="325" r:id="rId55"/>
    <p:sldId id="326" r:id="rId56"/>
    <p:sldId id="328" r:id="rId57"/>
    <p:sldId id="329" r:id="rId58"/>
    <p:sldId id="330" r:id="rId59"/>
    <p:sldId id="336" r:id="rId60"/>
    <p:sldId id="337" r:id="rId61"/>
    <p:sldId id="338" r:id="rId62"/>
    <p:sldId id="339" r:id="rId63"/>
    <p:sldId id="340" r:id="rId64"/>
    <p:sldId id="296" r:id="rId65"/>
    <p:sldId id="297" r:id="rId66"/>
    <p:sldId id="298" r:id="rId67"/>
    <p:sldId id="311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2" r:id="rId80"/>
    <p:sldId id="313" r:id="rId81"/>
    <p:sldId id="314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0308280"/>
        <c:axId val="692801400"/>
        <c:axId val="0"/>
      </c:bar3DChart>
      <c:catAx>
        <c:axId val="500308280"/>
        <c:scaling>
          <c:orientation val="minMax"/>
        </c:scaling>
        <c:delete val="0"/>
        <c:axPos val="b"/>
        <c:majorTickMark val="out"/>
        <c:minorTickMark val="none"/>
        <c:tickLblPos val="nextTo"/>
        <c:crossAx val="692801400"/>
        <c:crosses val="autoZero"/>
        <c:auto val="1"/>
        <c:lblAlgn val="ctr"/>
        <c:lblOffset val="100"/>
        <c:noMultiLvlLbl val="0"/>
      </c:catAx>
      <c:valAx>
        <c:axId val="6928014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0308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27/03/2011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1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063" y="2993371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97006" y="2993368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421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</a:t>
            </a:r>
            <a:r>
              <a:rPr lang="en-US" dirty="0" smtClean="0"/>
              <a:t>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  <a:endParaRPr lang="en-US" dirty="0" smtClean="0"/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</a:t>
            </a:r>
            <a:r>
              <a:rPr lang="en-US" dirty="0" smtClean="0"/>
              <a:t>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/>
              <a:t>Non-</a:t>
            </a:r>
            <a:r>
              <a:rPr lang="en-US" dirty="0" smtClean="0"/>
              <a:t>relational, </a:t>
            </a:r>
            <a:r>
              <a:rPr lang="en-US" dirty="0"/>
              <a:t>embedded and server-</a:t>
            </a:r>
            <a:r>
              <a:rPr lang="en-US" dirty="0" smtClean="0"/>
              <a:t>side</a:t>
            </a:r>
          </a:p>
          <a:p>
            <a:r>
              <a:rPr lang="en-US" dirty="0" smtClean="0"/>
              <a:t>Fully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design</a:t>
            </a:r>
          </a:p>
          <a:p>
            <a:r>
              <a:rPr lang="en-US" dirty="0"/>
              <a:t>Neo4j is Open Source / Free (as in speech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AGPLv3</a:t>
            </a:r>
          </a:p>
          <a:p>
            <a:r>
              <a:rPr lang="en-US" dirty="0"/>
              <a:t>Commercial </a:t>
            </a:r>
            <a:r>
              <a:rPr lang="en-US" dirty="0" smtClean="0"/>
              <a:t>(dual </a:t>
            </a:r>
            <a:r>
              <a:rPr lang="en-US" dirty="0" err="1" smtClean="0"/>
              <a:t>licence</a:t>
            </a:r>
            <a:r>
              <a:rPr lang="en-US" dirty="0" smtClean="0"/>
              <a:t>) </a:t>
            </a:r>
            <a:r>
              <a:rPr lang="en-US" dirty="0"/>
              <a:t>license available</a:t>
            </a:r>
          </a:p>
          <a:p>
            <a:pPr lvl="1"/>
            <a:r>
              <a:rPr lang="en-US" dirty="0"/>
              <a:t>First server is free (as in beer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in active development</a:t>
            </a:r>
          </a:p>
          <a:p>
            <a:r>
              <a:rPr lang="en-US" dirty="0" smtClean="0"/>
              <a:t>Delivers </a:t>
            </a:r>
            <a:r>
              <a:rPr lang="en-US" dirty="0"/>
              <a:t>high performance graph operations</a:t>
            </a:r>
          </a:p>
          <a:p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391471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954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http://</a:t>
            </a:r>
            <a:r>
              <a:rPr lang="en-US" sz="1200" dirty="0" err="1"/>
              <a:t>browsertoolkit.com</a:t>
            </a:r>
            <a:r>
              <a:rPr lang="en-US" sz="1200" dirty="0"/>
              <a:t>/fault-</a:t>
            </a:r>
            <a:r>
              <a:rPr lang="en-US" sz="1200" dirty="0" err="1"/>
              <a:t>tolerance.png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don't want any mere enemies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73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driving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But sometimes we want more flexibility in what constitutes an “interesting node”</a:t>
            </a:r>
          </a:p>
          <a:p>
            <a:pPr lvl="1"/>
            <a:r>
              <a:rPr lang="en-US" dirty="0" smtClean="0"/>
              <a:t>And in how we ask for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Can index nodes and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Traversal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smtClean="0"/>
              <a:t>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8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First we clarify “scale”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Racks are powerful!</a:t>
            </a:r>
          </a:p>
          <a:p>
            <a:r>
              <a:rPr lang="en-US" dirty="0" smtClean="0"/>
              <a:t>A typical rack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34614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rack’s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21622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6217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5752</TotalTime>
  <Words>3218</Words>
  <Application>Microsoft Macintosh PowerPoint</Application>
  <PresentationFormat>On-screen Show (4:3)</PresentationFormat>
  <Paragraphs>564</Paragraphs>
  <Slides>81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A Programmatic Introduction to Neo4j</vt:lpstr>
      <vt:lpstr>Logistics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Neo4j</vt:lpstr>
      <vt:lpstr>What’s Neo4j?</vt:lpstr>
      <vt:lpstr>More on Neo4j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Graph Algorithms</vt:lpstr>
      <vt:lpstr>Shortest Path</vt:lpstr>
      <vt:lpstr>The Enemy of my Enemy is my…?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Practical Session</vt:lpstr>
      <vt:lpstr>Koan 2</vt:lpstr>
      <vt:lpstr>Koan 3</vt:lpstr>
      <vt:lpstr>Indexing a Graph?</vt:lpstr>
      <vt:lpstr>Lucene</vt:lpstr>
      <vt:lpstr>Creating an Index</vt:lpstr>
      <vt:lpstr>Koan Four</vt:lpstr>
      <vt:lpstr>Koan Five</vt:lpstr>
      <vt:lpstr>Koan Six</vt:lpstr>
      <vt:lpstr>Koan Seven</vt:lpstr>
      <vt:lpstr>Koan Eight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Scaling Graphs is Hard</vt:lpstr>
      <vt:lpstr>Scaling Graphs is Hard</vt:lpstr>
      <vt:lpstr>So how do we scale Neo4j?</vt:lpstr>
      <vt:lpstr>A Humble Rack</vt:lpstr>
      <vt:lpstr>Cache Sharding</vt:lpstr>
      <vt:lpstr>Consistent Routing</vt:lpstr>
      <vt:lpstr>Domain-specific sharding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170</cp:revision>
  <dcterms:created xsi:type="dcterms:W3CDTF">2011-03-08T13:24:17Z</dcterms:created>
  <dcterms:modified xsi:type="dcterms:W3CDTF">2011-03-27T20:56:06Z</dcterms:modified>
</cp:coreProperties>
</file>